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051065E-A123-414F-B50A-11AD03200DC4}" type="datetimeFigureOut">
              <a:rPr lang="en-US" smtClean="0"/>
              <a:pPr/>
              <a:t>12/19/2016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B5A3D8-91A6-4242-A586-EF59A3893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BOLESTI KOJE SE PRENOSE POLNIM KONTAKTOM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x-none" dirty="0" smtClean="0"/>
              <a:t>olno prenosive bolesti savremenog čoveka</a:t>
            </a:r>
            <a:endParaRPr lang="en-US" dirty="0"/>
          </a:p>
        </p:txBody>
      </p:sp>
      <p:pic>
        <p:nvPicPr>
          <p:cNvPr id="4098" name="Picture 2" descr="C:\Users\Marina i Milan\Pictures\the-increasing-number-of-aids-victim-in-ceb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5400"/>
            <a:ext cx="83820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   HBV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x-none" dirty="0" smtClean="0"/>
          </a:p>
          <a:p>
            <a:r>
              <a:rPr lang="x-none" dirty="0" smtClean="0"/>
              <a:t>Ukoliko je seksualni partner HBV inficiran, zatim kod novorođenčadi inficiranih majki, primenjuje se hiperimuni HBV imunoglobilin i vakcinacija.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 smtClean="0"/>
              <a:t>HBV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x-none" u="sng" dirty="0" smtClean="0"/>
              <a:t>Inkubacija</a:t>
            </a:r>
            <a:r>
              <a:rPr lang="x-none" dirty="0" smtClean="0"/>
              <a:t> 60-180 dana, čak i duže.</a:t>
            </a:r>
          </a:p>
          <a:p>
            <a:r>
              <a:rPr lang="x-none" u="sng" dirty="0" smtClean="0"/>
              <a:t>Preikterični stadijum </a:t>
            </a:r>
            <a:r>
              <a:rPr lang="x-none" dirty="0" smtClean="0"/>
              <a:t>- (slabost, malaksalost, temperatura, ospa, svrab kože, bol u zglobovima).</a:t>
            </a:r>
          </a:p>
          <a:p>
            <a:r>
              <a:rPr lang="x-none" u="sng" dirty="0" smtClean="0"/>
              <a:t>Ikterični stadijum- </a:t>
            </a:r>
            <a:r>
              <a:rPr lang="x-none" dirty="0" smtClean="0"/>
              <a:t>postepeno, nekada vrlo intenzivan, traje 35-40 dana, 5% hronicitet.</a:t>
            </a:r>
          </a:p>
          <a:p>
            <a:r>
              <a:rPr lang="en-US" u="sng" dirty="0" smtClean="0"/>
              <a:t>S</a:t>
            </a:r>
            <a:r>
              <a:rPr lang="x-none" u="sng" dirty="0" smtClean="0"/>
              <a:t>ekvele</a:t>
            </a:r>
            <a:r>
              <a:rPr lang="x-none" dirty="0" smtClean="0"/>
              <a:t>: antigenoštvo, minimalne histološke promene, agresivne promene sa ili bez </a:t>
            </a:r>
            <a:r>
              <a:rPr lang="x-none" smtClean="0"/>
              <a:t>ciroze </a:t>
            </a:r>
            <a:r>
              <a:rPr lang="sr-Latn-C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 smtClean="0"/>
              <a:t>Herpes genitalis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</a:t>
            </a:r>
            <a:r>
              <a:rPr lang="x-none" dirty="0" smtClean="0"/>
              <a:t>erpes simpleks tip 1 (do struka) i tip 2 (infekcija polnih organa).</a:t>
            </a:r>
          </a:p>
          <a:p>
            <a:r>
              <a:rPr lang="x-none" dirty="0" smtClean="0"/>
              <a:t>Virus ostaje doživotno uspavan.</a:t>
            </a:r>
          </a:p>
          <a:p>
            <a:r>
              <a:rPr lang="x-none" dirty="0" smtClean="0"/>
              <a:t>Aktivacija fizičkim ili psihičkim stresom, sunčanjem, menstruacija, druga infekcija).</a:t>
            </a:r>
          </a:p>
          <a:p>
            <a:endParaRPr lang="en-US" dirty="0"/>
          </a:p>
        </p:txBody>
      </p:sp>
      <p:pic>
        <p:nvPicPr>
          <p:cNvPr id="5122" name="Picture 2" descr="C:\Users\Marina i Milan\Pictures\herpes usne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524000"/>
            <a:ext cx="3962400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 smtClean="0"/>
              <a:t>Herpes genitalis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x-none" sz="3500" dirty="0" smtClean="0"/>
              <a:t>Prenosi se sa obolelog pri polnom kontaktu ili oralno-genitalnim putem.</a:t>
            </a:r>
          </a:p>
          <a:p>
            <a:r>
              <a:rPr lang="x-none" sz="3500" smtClean="0"/>
              <a:t>Posebno s</a:t>
            </a:r>
            <a:r>
              <a:rPr lang="en-US" sz="3500" dirty="0" smtClean="0"/>
              <a:t>u</a:t>
            </a:r>
            <a:r>
              <a:rPr lang="x-none" sz="3500" smtClean="0"/>
              <a:t> infektivni </a:t>
            </a:r>
            <a:r>
              <a:rPr lang="x-none" sz="3500" dirty="0" smtClean="0"/>
              <a:t>pri izraženim simptomima</a:t>
            </a:r>
            <a:r>
              <a:rPr lang="x-none" sz="3500" smtClean="0"/>
              <a:t>, </a:t>
            </a:r>
            <a:r>
              <a:rPr lang="en-US" sz="3500" dirty="0" smtClean="0"/>
              <a:t>u </a:t>
            </a:r>
            <a:r>
              <a:rPr lang="en-US" sz="3500" dirty="0" err="1" smtClean="0"/>
              <a:t>odnosu</a:t>
            </a:r>
            <a:r>
              <a:rPr lang="x-none" sz="3500" smtClean="0"/>
              <a:t> </a:t>
            </a:r>
            <a:r>
              <a:rPr lang="en-US" sz="3500" dirty="0" err="1" smtClean="0"/>
              <a:t>na</a:t>
            </a:r>
            <a:r>
              <a:rPr lang="x-none" sz="3500" smtClean="0"/>
              <a:t> asimptomatsk</a:t>
            </a:r>
            <a:r>
              <a:rPr lang="en-US" sz="3500" dirty="0" smtClean="0"/>
              <a:t>u</a:t>
            </a:r>
            <a:r>
              <a:rPr lang="x-none" sz="3500" smtClean="0"/>
              <a:t> faz</a:t>
            </a:r>
            <a:r>
              <a:rPr lang="en-US" sz="3500" dirty="0" smtClean="0"/>
              <a:t>u</a:t>
            </a:r>
            <a:r>
              <a:rPr lang="x-none" sz="3500" smtClean="0"/>
              <a:t>.</a:t>
            </a:r>
            <a:endParaRPr lang="x-none" sz="3500" dirty="0" smtClean="0"/>
          </a:p>
          <a:p>
            <a:r>
              <a:rPr lang="x-none" sz="3500" dirty="0" smtClean="0"/>
              <a:t>Izbegavati polne kontakte u akutnoj fazi, dok ne otpadnu kruste.</a:t>
            </a:r>
          </a:p>
          <a:p>
            <a:r>
              <a:rPr lang="x-none" sz="3500" dirty="0" smtClean="0"/>
              <a:t>Poslušati savet lekara u vezi sa upotrebom antivirusnih lekova.</a:t>
            </a:r>
          </a:p>
          <a:p>
            <a:r>
              <a:rPr lang="x-none" sz="3500" dirty="0" smtClean="0"/>
              <a:t>Mogućnost prenošenja na novorođenče, tokom porođaja.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Marina i Milan\Pictures\imag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Humani paplioma virus (HPV)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Oko 130 (200) tipova virusa HPV</a:t>
            </a:r>
          </a:p>
          <a:p>
            <a:r>
              <a:rPr lang="en-US" dirty="0" smtClean="0"/>
              <a:t>V</a:t>
            </a:r>
            <a:r>
              <a:rPr lang="x-none" dirty="0" smtClean="0"/>
              <a:t>rlo kontagiozni (zarazni)</a:t>
            </a:r>
          </a:p>
          <a:p>
            <a:r>
              <a:rPr lang="en-US" dirty="0" smtClean="0"/>
              <a:t>S</a:t>
            </a:r>
            <a:r>
              <a:rPr lang="x-none" dirty="0" smtClean="0"/>
              <a:t>ubkliničke i kliničke manifestacije</a:t>
            </a:r>
          </a:p>
          <a:p>
            <a:r>
              <a:rPr lang="en-US" dirty="0" smtClean="0"/>
              <a:t>N</a:t>
            </a:r>
            <a:r>
              <a:rPr lang="x-none" dirty="0" smtClean="0"/>
              <a:t>eki izazivaju </a:t>
            </a:r>
            <a:r>
              <a:rPr lang="x-none" u="sng" dirty="0" smtClean="0"/>
              <a:t>rak grlića materice</a:t>
            </a:r>
            <a:r>
              <a:rPr lang="x-none" dirty="0" smtClean="0"/>
              <a:t>, anusa, vagine i spoljašnjih polnih organa žena, a nekada i muškaraca, rak usne duplje i glasnih žica.</a:t>
            </a:r>
          </a:p>
          <a:p>
            <a:r>
              <a:rPr lang="en-US" dirty="0" smtClean="0"/>
              <a:t>P</a:t>
            </a:r>
            <a:r>
              <a:rPr lang="x-none" dirty="0" smtClean="0"/>
              <a:t>oremećeni imunitet i infekcije koje se ponavljaju - malignitet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 smtClean="0"/>
              <a:t>HPV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</a:t>
            </a:r>
            <a:r>
              <a:rPr lang="x-none" sz="2400" dirty="0" smtClean="0"/>
              <a:t>ipovi 6 i 11 – niskorizični – kondilomi i ranice.</a:t>
            </a:r>
            <a:r>
              <a:rPr lang="en-US" sz="2400" dirty="0" smtClean="0"/>
              <a:t>T</a:t>
            </a:r>
            <a:r>
              <a:rPr lang="x-none" sz="2400" dirty="0" smtClean="0"/>
              <a:t>ipovi </a:t>
            </a:r>
            <a:r>
              <a:rPr lang="x-none" sz="2400" b="1" dirty="0" smtClean="0"/>
              <a:t>16 i 18 </a:t>
            </a:r>
            <a:r>
              <a:rPr lang="x-none" sz="2400" dirty="0" smtClean="0"/>
              <a:t>su visokorizični – karcinomi anogenitalne regije.</a:t>
            </a:r>
          </a:p>
          <a:p>
            <a:r>
              <a:rPr lang="en-US" sz="2400" dirty="0" smtClean="0"/>
              <a:t>U</a:t>
            </a:r>
            <a:r>
              <a:rPr lang="x-none" sz="2400" dirty="0" smtClean="0"/>
              <a:t> 95-99,7% slučajeva virus je uzročnik raka grlića materice.</a:t>
            </a:r>
          </a:p>
          <a:p>
            <a:r>
              <a:rPr lang="en-US" sz="2400" u="sng" dirty="0" smtClean="0">
                <a:solidFill>
                  <a:srgbClr val="FF0000"/>
                </a:solidFill>
              </a:rPr>
              <a:t>D</a:t>
            </a:r>
            <a:r>
              <a:rPr lang="x-none" sz="2400" u="sng" dirty="0" smtClean="0">
                <a:solidFill>
                  <a:srgbClr val="FF0000"/>
                </a:solidFill>
              </a:rPr>
              <a:t>irektna veza </a:t>
            </a:r>
            <a:r>
              <a:rPr lang="x-none" sz="2400" dirty="0" smtClean="0">
                <a:solidFill>
                  <a:srgbClr val="FF0000"/>
                </a:solidFill>
              </a:rPr>
              <a:t>– seks. aktivnosti i promena partnera.Najčešće među studentima.</a:t>
            </a:r>
          </a:p>
          <a:p>
            <a:endParaRPr lang="en-US" sz="2400" dirty="0"/>
          </a:p>
        </p:txBody>
      </p:sp>
      <p:pic>
        <p:nvPicPr>
          <p:cNvPr id="7170" name="Picture 2" descr="C:\Users\Marina i Milan\Pictures\papiloma-virus-HPV-papillomavirus-what-you-should-know-about-viru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5050" y="1716088"/>
            <a:ext cx="3886200" cy="431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HPV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x-none" smtClean="0"/>
              <a:t>Obolevanje </a:t>
            </a:r>
            <a:r>
              <a:rPr lang="x-none" smtClean="0"/>
              <a:t>žene:muškarci  </a:t>
            </a:r>
            <a:r>
              <a:rPr lang="sr-Latn-CS" sz="26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x-none" sz="2600" smtClean="0">
                <a:latin typeface="Arial" pitchFamily="34" charset="0"/>
                <a:cs typeface="Arial" pitchFamily="34" charset="0"/>
              </a:rPr>
              <a:t>.5:1.0</a:t>
            </a:r>
            <a:endParaRPr lang="x-none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x-none" dirty="0" smtClean="0">
                <a:solidFill>
                  <a:srgbClr val="0070C0"/>
                </a:solidFill>
              </a:rPr>
              <a:t>Analni </a:t>
            </a:r>
            <a:r>
              <a:rPr lang="x-none" smtClean="0">
                <a:solidFill>
                  <a:srgbClr val="0070C0"/>
                </a:solidFill>
              </a:rPr>
              <a:t>karcinom </a:t>
            </a:r>
            <a:r>
              <a:rPr lang="sr-Latn-CS" dirty="0" smtClean="0">
                <a:solidFill>
                  <a:srgbClr val="0070C0"/>
                </a:solidFill>
              </a:rPr>
              <a:t> </a:t>
            </a:r>
            <a:r>
              <a:rPr lang="sr-Latn-CS" dirty="0" smtClean="0"/>
              <a:t>- </a:t>
            </a:r>
            <a:r>
              <a:rPr lang="x-none" smtClean="0"/>
              <a:t>homoseksual</a:t>
            </a:r>
            <a:r>
              <a:rPr lang="sr-Latn-CS" dirty="0" smtClean="0"/>
              <a:t>ci.</a:t>
            </a:r>
            <a:endParaRPr lang="x-none" dirty="0" smtClean="0"/>
          </a:p>
          <a:p>
            <a:r>
              <a:rPr lang="x-none" b="1" u="sng" dirty="0" smtClean="0">
                <a:solidFill>
                  <a:srgbClr val="0070C0"/>
                </a:solidFill>
              </a:rPr>
              <a:t>Papanikolau test </a:t>
            </a:r>
            <a:r>
              <a:rPr lang="x-none" dirty="0" smtClean="0"/>
              <a:t>-jednom u 6 meseci (ćelije grlića, vulve i perianalne regije – citološko testiranje).</a:t>
            </a:r>
            <a:endParaRPr lang="en-US" dirty="0"/>
          </a:p>
        </p:txBody>
      </p:sp>
      <p:pic>
        <p:nvPicPr>
          <p:cNvPr id="1026" name="Picture 2" descr="C:\Users\Marina i Milan\Pictures\ANOGENITALNE BRADAVICE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447800"/>
            <a:ext cx="4038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b="1" smtClean="0"/>
              <a:t>Anogenitalne </a:t>
            </a:r>
            <a:r>
              <a:rPr lang="x-none" sz="3200" b="1" dirty="0" smtClean="0"/>
              <a:t>bradavice (Condylomata acuminata) – šiljaste bradavice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dirty="0" smtClean="0"/>
              <a:t>*  </a:t>
            </a:r>
            <a:r>
              <a:rPr lang="en-US" sz="3500" dirty="0" smtClean="0"/>
              <a:t>E</a:t>
            </a:r>
            <a:r>
              <a:rPr lang="x-none" sz="3500" dirty="0" smtClean="0"/>
              <a:t>gzofitične, karfiolaste u blizini vlažnih površina.</a:t>
            </a:r>
          </a:p>
          <a:p>
            <a:r>
              <a:rPr lang="en-US" sz="3500" dirty="0" smtClean="0"/>
              <a:t>P</a:t>
            </a:r>
            <a:r>
              <a:rPr lang="x-none" sz="3500" dirty="0" smtClean="0"/>
              <a:t>erianalna regija, vagina</a:t>
            </a:r>
            <a:r>
              <a:rPr lang="x-none" sz="3500" smtClean="0"/>
              <a:t>, </a:t>
            </a:r>
            <a:r>
              <a:rPr lang="x-none" sz="3500" smtClean="0"/>
              <a:t>usn</a:t>
            </a:r>
            <a:r>
              <a:rPr lang="sr-Latn-CS" sz="3500" dirty="0" smtClean="0"/>
              <a:t>e</a:t>
            </a:r>
            <a:r>
              <a:rPr lang="x-none" sz="3500" smtClean="0"/>
              <a:t>, </a:t>
            </a:r>
            <a:r>
              <a:rPr lang="x-none" sz="3500" dirty="0" smtClean="0"/>
              <a:t>ali i na suvim površinama, penis </a:t>
            </a:r>
            <a:r>
              <a:rPr lang="x-none" sz="3500" smtClean="0"/>
              <a:t>(</a:t>
            </a:r>
            <a:r>
              <a:rPr lang="x-none" sz="3500" smtClean="0"/>
              <a:t>gla</a:t>
            </a:r>
            <a:r>
              <a:rPr lang="sr-Latn-CS" sz="3500" dirty="0" smtClean="0"/>
              <a:t>ns</a:t>
            </a:r>
            <a:r>
              <a:rPr lang="x-none" sz="3500" smtClean="0"/>
              <a:t>1-3</a:t>
            </a:r>
            <a:r>
              <a:rPr lang="en-US" sz="3500" dirty="0" smtClean="0"/>
              <a:t> </a:t>
            </a:r>
            <a:r>
              <a:rPr lang="x-none" sz="3500" smtClean="0"/>
              <a:t>mm</a:t>
            </a:r>
            <a:r>
              <a:rPr lang="x-none" sz="3500" dirty="0" smtClean="0"/>
              <a:t>), koža donjeg dela trbuha, butina i drugde na telu.</a:t>
            </a:r>
          </a:p>
          <a:p>
            <a:endParaRPr lang="en-US" dirty="0"/>
          </a:p>
        </p:txBody>
      </p:sp>
      <p:pic>
        <p:nvPicPr>
          <p:cNvPr id="3074" name="Picture 2" descr="C:\Users\Marina i Milan\Pictures\Humani-papiloma-virus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4191000" cy="4114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x-none" b="1" dirty="0" smtClean="0"/>
              <a:t>HPV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endParaRPr lang="x-none" dirty="0" smtClean="0"/>
          </a:p>
          <a:p>
            <a:r>
              <a:rPr lang="x-none" sz="3200" dirty="0" smtClean="0"/>
              <a:t>Različite veličine, od krupnih do vrlo sitnih promena.</a:t>
            </a:r>
          </a:p>
          <a:p>
            <a:r>
              <a:rPr lang="x-none" sz="3200" dirty="0" smtClean="0"/>
              <a:t>Rozikaste i braon bubuljice ili čvorići na genitalijama, oko anusa ili na perineumu (između vagine i anusa).</a:t>
            </a:r>
          </a:p>
          <a:p>
            <a:r>
              <a:rPr lang="en-US" sz="3200" dirty="0" smtClean="0"/>
              <a:t>M</a:t>
            </a:r>
            <a:r>
              <a:rPr lang="x-none" sz="3200" dirty="0" smtClean="0"/>
              <a:t>eđu najčešćim seksualno prenosivim bolestima.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SIDA/AIDS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x-none" dirty="0" smtClean="0"/>
              <a:t>RETRO – virus (RNK)</a:t>
            </a:r>
          </a:p>
          <a:p>
            <a:r>
              <a:rPr lang="x-none" dirty="0" smtClean="0"/>
              <a:t>Smanjen broj limfocita u limfnim čvorovima, slezini i zrelih T-limfocita, a time i antitela.</a:t>
            </a:r>
          </a:p>
          <a:p>
            <a:r>
              <a:rPr lang="x-none" dirty="0" smtClean="0"/>
              <a:t>Prenosi se najčešće polnim kontaktom (sperma ili krv), ali i u dr. situacijama (profesionalne i dr.)</a:t>
            </a:r>
          </a:p>
          <a:p>
            <a:r>
              <a:rPr lang="x-none" dirty="0" smtClean="0"/>
              <a:t>Prenosi se preko posteljice i dojenjem.</a:t>
            </a:r>
          </a:p>
          <a:p>
            <a:r>
              <a:rPr lang="x-none" dirty="0" smtClean="0"/>
              <a:t> </a:t>
            </a:r>
            <a:r>
              <a:rPr lang="x-none" b="1" u="sng" dirty="0" smtClean="0"/>
              <a:t>Ne </a:t>
            </a:r>
            <a:r>
              <a:rPr lang="x-none" dirty="0" smtClean="0"/>
              <a:t>u razgovoru, korišćenjem istog posuđa, dodirom i sl.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 smtClean="0"/>
              <a:t>SIDA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x-none" dirty="0" smtClean="0"/>
              <a:t>Dolazi do oportunističkih infekcija zbog slabosti imunološkog sistema.</a:t>
            </a:r>
          </a:p>
          <a:p>
            <a:r>
              <a:rPr lang="en-US" dirty="0" smtClean="0"/>
              <a:t>Č</a:t>
            </a:r>
            <a:r>
              <a:rPr lang="x-none" dirty="0" smtClean="0"/>
              <a:t>este upale pluća i dr. tkiva i pojava tumora</a:t>
            </a:r>
            <a:endParaRPr lang="en-US" dirty="0"/>
          </a:p>
        </p:txBody>
      </p:sp>
      <p:pic>
        <p:nvPicPr>
          <p:cNvPr id="2050" name="Picture 2" descr="C:\Users\Marina i Milan\Pictures\prezervativ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24000"/>
            <a:ext cx="4572000" cy="533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dirty="0" smtClean="0"/>
              <a:t>Hepatitis B, C i delta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x-none" sz="2600" dirty="0" smtClean="0"/>
              <a:t>Imunizacija protiv virusa B</a:t>
            </a:r>
          </a:p>
          <a:p>
            <a:r>
              <a:rPr lang="x-none" dirty="0" smtClean="0"/>
              <a:t>Obavezna imunizacija zdravstvenog osoblja</a:t>
            </a:r>
          </a:p>
          <a:p>
            <a:r>
              <a:rPr lang="x-none" dirty="0" smtClean="0"/>
              <a:t>Obavezna imunizacija dece </a:t>
            </a:r>
            <a:r>
              <a:rPr lang="x-none" smtClean="0"/>
              <a:t>u </a:t>
            </a:r>
            <a:r>
              <a:rPr lang="sr-Latn-CS" dirty="0" smtClean="0"/>
              <a:t>2 god (</a:t>
            </a:r>
            <a:r>
              <a:rPr lang="x-none" smtClean="0"/>
              <a:t>6</a:t>
            </a:r>
            <a:r>
              <a:rPr lang="x-none" smtClean="0"/>
              <a:t>. </a:t>
            </a:r>
            <a:r>
              <a:rPr lang="x-none" smtClean="0"/>
              <a:t>razred </a:t>
            </a:r>
            <a:r>
              <a:rPr lang="x-none" smtClean="0"/>
              <a:t>osnovne </a:t>
            </a:r>
            <a:r>
              <a:rPr lang="x-none" smtClean="0"/>
              <a:t>škole</a:t>
            </a:r>
            <a:r>
              <a:rPr lang="sr-Latn-CS" dirty="0" smtClean="0"/>
              <a:t>)</a:t>
            </a:r>
            <a:r>
              <a:rPr lang="x-none" smtClean="0"/>
              <a:t>.</a:t>
            </a:r>
            <a:endParaRPr lang="x-none" dirty="0" smtClean="0"/>
          </a:p>
          <a:p>
            <a:r>
              <a:rPr lang="x-none" dirty="0" smtClean="0"/>
              <a:t>Trudnice se testiraju u trećem trimestru trudnoće i vakcinišu ako su HbsAg – negativne.</a:t>
            </a:r>
            <a:endParaRPr lang="en-US" dirty="0"/>
          </a:p>
        </p:txBody>
      </p:sp>
      <p:pic>
        <p:nvPicPr>
          <p:cNvPr id="8194" name="Picture 2" descr="C:\Users\Marina i Milan\Pictures\virus hepatitisa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24000"/>
            <a:ext cx="4571999" cy="4648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171</TotalTime>
  <Words>551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BOLESTI KOJE SE PRENOSE POLNIM KONTAKTOM</vt:lpstr>
      <vt:lpstr>Humani paplioma virus (HPV)</vt:lpstr>
      <vt:lpstr>HPV</vt:lpstr>
      <vt:lpstr>HPV</vt:lpstr>
      <vt:lpstr>Anogenitalne bradavice (Condylomata acuminata) – šiljaste bradavice</vt:lpstr>
      <vt:lpstr>HPV</vt:lpstr>
      <vt:lpstr>SIDA/AIDS</vt:lpstr>
      <vt:lpstr>SIDA</vt:lpstr>
      <vt:lpstr>Hepatitis B, C i delta</vt:lpstr>
      <vt:lpstr>   HBV</vt:lpstr>
      <vt:lpstr>HBV</vt:lpstr>
      <vt:lpstr>Herpes genitalis</vt:lpstr>
      <vt:lpstr>Herpes genitalis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BOLESTI KOJE SE PRENOSE POLNIM KONTAKTOM</dc:title>
  <dc:creator>Marina i Milan</dc:creator>
  <cp:lastModifiedBy>marina</cp:lastModifiedBy>
  <cp:revision>20</cp:revision>
  <dcterms:created xsi:type="dcterms:W3CDTF">2013-12-16T19:01:14Z</dcterms:created>
  <dcterms:modified xsi:type="dcterms:W3CDTF">2016-12-19T11:42:51Z</dcterms:modified>
</cp:coreProperties>
</file>